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4"/>
  </p:sldMasterIdLst>
  <p:notesMasterIdLst>
    <p:notesMasterId r:id="rId10"/>
  </p:notesMasterIdLst>
  <p:sldIdLst>
    <p:sldId id="1099" r:id="rId5"/>
    <p:sldId id="1105" r:id="rId6"/>
    <p:sldId id="1106" r:id="rId7"/>
    <p:sldId id="1107" r:id="rId8"/>
    <p:sldId id="1108"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AFB28E-B83C-C658-73E8-9672AEFEFCF9}" name="Morgane Isella" initials="MI" userId="Morgane Isell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rgane Isella" initials="MI" lastIdx="1" clrIdx="0">
    <p:extLst>
      <p:ext uri="{19B8F6BF-5375-455C-9EA6-DF929625EA0E}">
        <p15:presenceInfo xmlns:p15="http://schemas.microsoft.com/office/powerpoint/2012/main" userId="Morgane Isella" providerId="None"/>
      </p:ext>
    </p:extLst>
  </p:cmAuthor>
  <p:cmAuthor id="2" name="Morgane Isella" initials="MI [2]" lastIdx="1" clrIdx="1">
    <p:extLst>
      <p:ext uri="{19B8F6BF-5375-455C-9EA6-DF929625EA0E}">
        <p15:presenceInfo xmlns:p15="http://schemas.microsoft.com/office/powerpoint/2012/main" userId="S::morgane.isella@adi-france.fr::fd46bee8-7729-43eb-bc4e-db2ec23277e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88"/>
    <a:srgbClr val="595959"/>
    <a:srgbClr val="FFFFFF"/>
    <a:srgbClr val="F8BC00"/>
    <a:srgbClr val="FCD240"/>
    <a:srgbClr val="E2EFDA"/>
    <a:srgbClr val="E9456D"/>
    <a:srgbClr val="008EB2"/>
    <a:srgbClr val="A0C754"/>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44" y="40"/>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24917-DFD2-40DD-93F4-50BC1A855C1E}" type="datetimeFigureOut">
              <a:rPr lang="fr-FR" smtClean="0"/>
              <a:t>19/05/2024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1EEC3-8B81-4878-98DB-EDC0C44A10C0}" type="slidenum">
              <a:rPr lang="fr-FR" smtClean="0"/>
              <a:t>‹N°›</a:t>
            </a:fld>
            <a:endParaRPr lang="fr-FR"/>
          </a:p>
        </p:txBody>
      </p:sp>
    </p:spTree>
    <p:extLst>
      <p:ext uri="{BB962C8B-B14F-4D97-AF65-F5344CB8AC3E}">
        <p14:creationId xmlns:p14="http://schemas.microsoft.com/office/powerpoint/2010/main" val="1396973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a:xfrm>
            <a:off x="76200" y="739775"/>
            <a:ext cx="6565900" cy="3694113"/>
          </a:xfrm>
          <a:ln/>
        </p:spPr>
      </p:sp>
      <p:sp>
        <p:nvSpPr>
          <p:cNvPr id="2253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extLst>
      <p:ext uri="{BB962C8B-B14F-4D97-AF65-F5344CB8AC3E}">
        <p14:creationId xmlns:p14="http://schemas.microsoft.com/office/powerpoint/2010/main" val="2699856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2470"/>
            <a:ext cx="12192000" cy="6855530"/>
          </a:xfrm>
          <a:prstGeom prst="rect">
            <a:avLst/>
          </a:prstGeom>
        </p:spPr>
      </p:pic>
      <p:sp>
        <p:nvSpPr>
          <p:cNvPr id="3" name="Holder 3"/>
          <p:cNvSpPr>
            <a:spLocks noGrp="1"/>
          </p:cNvSpPr>
          <p:nvPr>
            <p:ph type="body" idx="1"/>
          </p:nvPr>
        </p:nvSpPr>
        <p:spPr>
          <a:xfrm>
            <a:off x="3326232" y="4519187"/>
            <a:ext cx="5615825" cy="855958"/>
          </a:xfrm>
          <a:solidFill>
            <a:schemeClr val="bg1">
              <a:alpha val="83000"/>
            </a:schemeClr>
          </a:solidFill>
        </p:spPr>
        <p:txBody>
          <a:bodyPr lIns="0" tIns="0" rIns="0" bIns="360000"/>
          <a:lstStyle>
            <a:lvl1pPr algn="ctr">
              <a:spcAft>
                <a:spcPts val="1200"/>
              </a:spcAft>
              <a:defRPr sz="3200" b="0" i="0">
                <a:solidFill>
                  <a:srgbClr val="595959"/>
                </a:solidFill>
                <a:latin typeface="Calibri"/>
                <a:cs typeface="Calibri"/>
              </a:defRPr>
            </a:lvl1pPr>
          </a:lstStyle>
          <a:p>
            <a:endParaRPr/>
          </a:p>
        </p:txBody>
      </p:sp>
      <p:sp>
        <p:nvSpPr>
          <p:cNvPr id="20" name="object 9">
            <a:extLst>
              <a:ext uri="{FF2B5EF4-FFF2-40B4-BE49-F238E27FC236}">
                <a16:creationId xmlns:a16="http://schemas.microsoft.com/office/drawing/2014/main" id="{1091BA52-7ECE-4BBF-9EDD-F1E0194D42A3}"/>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F8BC00"/>
          </a:solidFill>
          <a:ln>
            <a:solidFill>
              <a:srgbClr val="F8BC00"/>
            </a:solidFill>
          </a:ln>
        </p:spPr>
        <p:txBody>
          <a:bodyPr wrap="square" lIns="0" tIns="0" rIns="0" bIns="0" rtlCol="0"/>
          <a:lstStyle/>
          <a:p>
            <a:endParaRPr/>
          </a:p>
        </p:txBody>
      </p:sp>
      <p:sp>
        <p:nvSpPr>
          <p:cNvPr id="21" name="Espace réservé du texte 20">
            <a:extLst>
              <a:ext uri="{FF2B5EF4-FFF2-40B4-BE49-F238E27FC236}">
                <a16:creationId xmlns:a16="http://schemas.microsoft.com/office/drawing/2014/main" id="{76D956E6-9FD6-4D07-8706-71EAE4109572}"/>
              </a:ext>
            </a:extLst>
          </p:cNvPr>
          <p:cNvSpPr>
            <a:spLocks noGrp="1"/>
          </p:cNvSpPr>
          <p:nvPr>
            <p:ph type="body" sz="quarter" idx="10"/>
          </p:nvPr>
        </p:nvSpPr>
        <p:spPr>
          <a:xfrm>
            <a:off x="3327208" y="1939332"/>
            <a:ext cx="5615825" cy="2394841"/>
          </a:xfrm>
          <a:solidFill>
            <a:schemeClr val="bg1">
              <a:alpha val="83000"/>
            </a:schemeClr>
          </a:solidFill>
        </p:spPr>
        <p:txBody>
          <a:bodyPr tIns="360000"/>
          <a:lstStyle>
            <a:lvl1pPr algn="ctr">
              <a:spcBef>
                <a:spcPts val="1200"/>
              </a:spcBef>
              <a:spcAft>
                <a:spcPts val="0"/>
              </a:spcAft>
              <a:defRPr sz="4400">
                <a:solidFill>
                  <a:srgbClr val="007388"/>
                </a:solidFill>
              </a:defRPr>
            </a:lvl1pPr>
          </a:lstStyle>
          <a:p>
            <a:pPr lvl="0"/>
            <a:r>
              <a:rPr lang="fr-FR"/>
              <a:t>Cliquez pour modifier les styles du texte du masque</a:t>
            </a:r>
          </a:p>
        </p:txBody>
      </p:sp>
      <p:pic>
        <p:nvPicPr>
          <p:cNvPr id="22" name="object 21">
            <a:extLst>
              <a:ext uri="{FF2B5EF4-FFF2-40B4-BE49-F238E27FC236}">
                <a16:creationId xmlns:a16="http://schemas.microsoft.com/office/drawing/2014/main" id="{078E8131-C496-488E-B194-A5292598CE84}"/>
              </a:ext>
            </a:extLst>
          </p:cNvPr>
          <p:cNvPicPr/>
          <p:nvPr userDrawn="1"/>
        </p:nvPicPr>
        <p:blipFill>
          <a:blip r:embed="rId3" cstate="print"/>
          <a:stretch>
            <a:fillRect/>
          </a:stretch>
        </p:blipFill>
        <p:spPr>
          <a:xfrm>
            <a:off x="276551" y="6006196"/>
            <a:ext cx="672795" cy="639369"/>
          </a:xfrm>
          <a:prstGeom prst="rect">
            <a:avLst/>
          </a:prstGeom>
        </p:spPr>
      </p:pic>
    </p:spTree>
    <p:extLst>
      <p:ext uri="{BB962C8B-B14F-4D97-AF65-F5344CB8AC3E}">
        <p14:creationId xmlns:p14="http://schemas.microsoft.com/office/powerpoint/2010/main" val="65365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sp>
        <p:nvSpPr>
          <p:cNvPr id="19" name="Espace réservé du texte 18">
            <a:extLst>
              <a:ext uri="{FF2B5EF4-FFF2-40B4-BE49-F238E27FC236}">
                <a16:creationId xmlns:a16="http://schemas.microsoft.com/office/drawing/2014/main" id="{10224D34-2D9B-4CAD-A8B9-80AC299411DD}"/>
              </a:ext>
            </a:extLst>
          </p:cNvPr>
          <p:cNvSpPr>
            <a:spLocks noGrp="1"/>
          </p:cNvSpPr>
          <p:nvPr>
            <p:ph type="body" sz="quarter" idx="10"/>
          </p:nvPr>
        </p:nvSpPr>
        <p:spPr>
          <a:xfrm rot="16200000">
            <a:off x="-1317192" y="3807021"/>
            <a:ext cx="3532909" cy="615553"/>
          </a:xfrm>
        </p:spPr>
        <p:txBody>
          <a:bodyPr/>
          <a:lstStyle>
            <a:lvl1pPr>
              <a:defRPr sz="2000" baseline="0">
                <a:solidFill>
                  <a:schemeClr val="bg1"/>
                </a:solidFill>
              </a:defRPr>
            </a:lvl1pPr>
          </a:lstStyle>
          <a:p>
            <a:pPr lvl="0"/>
            <a:r>
              <a:rPr lang="fr-FR"/>
              <a:t>Cliquez pour modifier les styles du texte du masque</a:t>
            </a:r>
          </a:p>
        </p:txBody>
      </p:sp>
      <p:sp>
        <p:nvSpPr>
          <p:cNvPr id="21" name="Espace réservé du texte 20">
            <a:extLst>
              <a:ext uri="{FF2B5EF4-FFF2-40B4-BE49-F238E27FC236}">
                <a16:creationId xmlns:a16="http://schemas.microsoft.com/office/drawing/2014/main" id="{30EF78A4-5D7F-4C9E-B2A4-EAFD8B0507B9}"/>
              </a:ext>
            </a:extLst>
          </p:cNvPr>
          <p:cNvSpPr>
            <a:spLocks noGrp="1"/>
          </p:cNvSpPr>
          <p:nvPr>
            <p:ph type="body" sz="quarter" idx="11" hasCustomPrompt="1"/>
          </p:nvPr>
        </p:nvSpPr>
        <p:spPr>
          <a:xfrm>
            <a:off x="1376380" y="1372663"/>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3" name="Espace réservé du texte 22">
            <a:extLst>
              <a:ext uri="{FF2B5EF4-FFF2-40B4-BE49-F238E27FC236}">
                <a16:creationId xmlns:a16="http://schemas.microsoft.com/office/drawing/2014/main" id="{212E6C19-0904-4B5C-A660-158324E2EC7F}"/>
              </a:ext>
            </a:extLst>
          </p:cNvPr>
          <p:cNvSpPr>
            <a:spLocks noGrp="1"/>
          </p:cNvSpPr>
          <p:nvPr>
            <p:ph type="body" sz="quarter" idx="12"/>
          </p:nvPr>
        </p:nvSpPr>
        <p:spPr>
          <a:xfrm>
            <a:off x="1379795" y="2142527"/>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25" name="Espace réservé du texte 20">
            <a:extLst>
              <a:ext uri="{FF2B5EF4-FFF2-40B4-BE49-F238E27FC236}">
                <a16:creationId xmlns:a16="http://schemas.microsoft.com/office/drawing/2014/main" id="{1F334171-54EA-4925-B686-CE2AD3946E56}"/>
              </a:ext>
            </a:extLst>
          </p:cNvPr>
          <p:cNvSpPr>
            <a:spLocks noGrp="1"/>
          </p:cNvSpPr>
          <p:nvPr>
            <p:ph type="body" sz="quarter" idx="14" hasCustomPrompt="1"/>
          </p:nvPr>
        </p:nvSpPr>
        <p:spPr>
          <a:xfrm>
            <a:off x="1376380" y="4165440"/>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7" name="Espace réservé du texte 26">
            <a:extLst>
              <a:ext uri="{FF2B5EF4-FFF2-40B4-BE49-F238E27FC236}">
                <a16:creationId xmlns:a16="http://schemas.microsoft.com/office/drawing/2014/main" id="{69FFECAC-4C7F-4BDF-82F7-85DDDD3E2131}"/>
              </a:ext>
            </a:extLst>
          </p:cNvPr>
          <p:cNvSpPr>
            <a:spLocks noGrp="1"/>
          </p:cNvSpPr>
          <p:nvPr>
            <p:ph type="body" sz="quarter" idx="15"/>
          </p:nvPr>
        </p:nvSpPr>
        <p:spPr>
          <a:xfrm>
            <a:off x="1376380" y="2538220"/>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8" name="Espace réservé du texte 26">
            <a:extLst>
              <a:ext uri="{FF2B5EF4-FFF2-40B4-BE49-F238E27FC236}">
                <a16:creationId xmlns:a16="http://schemas.microsoft.com/office/drawing/2014/main" id="{E1B4ED09-3001-4796-8978-7ECED2938B86}"/>
              </a:ext>
            </a:extLst>
          </p:cNvPr>
          <p:cNvSpPr>
            <a:spLocks noGrp="1"/>
          </p:cNvSpPr>
          <p:nvPr>
            <p:ph type="body" sz="quarter" idx="16"/>
          </p:nvPr>
        </p:nvSpPr>
        <p:spPr>
          <a:xfrm>
            <a:off x="1376379" y="5132685"/>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9" name="Espace réservé du texte 22">
            <a:extLst>
              <a:ext uri="{FF2B5EF4-FFF2-40B4-BE49-F238E27FC236}">
                <a16:creationId xmlns:a16="http://schemas.microsoft.com/office/drawing/2014/main" id="{3202C1BB-624F-450E-B2DB-EEF38D2CA1DC}"/>
              </a:ext>
            </a:extLst>
          </p:cNvPr>
          <p:cNvSpPr>
            <a:spLocks noGrp="1"/>
          </p:cNvSpPr>
          <p:nvPr>
            <p:ph type="body" sz="quarter" idx="17"/>
          </p:nvPr>
        </p:nvSpPr>
        <p:spPr>
          <a:xfrm>
            <a:off x="1376379" y="4804278"/>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30" name="Espace réservé du texte 26">
            <a:extLst>
              <a:ext uri="{FF2B5EF4-FFF2-40B4-BE49-F238E27FC236}">
                <a16:creationId xmlns:a16="http://schemas.microsoft.com/office/drawing/2014/main" id="{55A38F0B-DAE1-4A57-A664-B3344DB9F965}"/>
              </a:ext>
            </a:extLst>
          </p:cNvPr>
          <p:cNvSpPr>
            <a:spLocks noGrp="1"/>
          </p:cNvSpPr>
          <p:nvPr>
            <p:ph type="body" sz="quarter" idx="18"/>
          </p:nvPr>
        </p:nvSpPr>
        <p:spPr>
          <a:xfrm>
            <a:off x="1398155" y="3315608"/>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31" name="Espace réservé du texte 22">
            <a:extLst>
              <a:ext uri="{FF2B5EF4-FFF2-40B4-BE49-F238E27FC236}">
                <a16:creationId xmlns:a16="http://schemas.microsoft.com/office/drawing/2014/main" id="{07278918-1ED3-4DF9-A534-FDE2FF75A4B6}"/>
              </a:ext>
            </a:extLst>
          </p:cNvPr>
          <p:cNvSpPr>
            <a:spLocks noGrp="1"/>
          </p:cNvSpPr>
          <p:nvPr>
            <p:ph type="body" sz="quarter" idx="19"/>
          </p:nvPr>
        </p:nvSpPr>
        <p:spPr>
          <a:xfrm>
            <a:off x="1398155" y="2987201"/>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Tree>
    <p:extLst>
      <p:ext uri="{BB962C8B-B14F-4D97-AF65-F5344CB8AC3E}">
        <p14:creationId xmlns:p14="http://schemas.microsoft.com/office/powerpoint/2010/main" val="4189819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grpSp>
        <p:nvGrpSpPr>
          <p:cNvPr id="5" name="Groupe 4">
            <a:extLst>
              <a:ext uri="{FF2B5EF4-FFF2-40B4-BE49-F238E27FC236}">
                <a16:creationId xmlns:a16="http://schemas.microsoft.com/office/drawing/2014/main" id="{BD11531E-7333-45ED-AC63-FC6A335B5819}"/>
              </a:ext>
            </a:extLst>
          </p:cNvPr>
          <p:cNvGrpSpPr/>
          <p:nvPr userDrawn="1"/>
        </p:nvGrpSpPr>
        <p:grpSpPr>
          <a:xfrm>
            <a:off x="2515530" y="1363708"/>
            <a:ext cx="4850786" cy="4507002"/>
            <a:chOff x="2515530" y="1363708"/>
            <a:chExt cx="4850786" cy="4507002"/>
          </a:xfrm>
        </p:grpSpPr>
        <p:sp>
          <p:nvSpPr>
            <p:cNvPr id="9" name="Espace réservé du texte 3">
              <a:extLst>
                <a:ext uri="{FF2B5EF4-FFF2-40B4-BE49-F238E27FC236}">
                  <a16:creationId xmlns:a16="http://schemas.microsoft.com/office/drawing/2014/main" id="{247C1F65-7F9E-48AC-A896-D43799590776}"/>
                </a:ext>
              </a:extLst>
            </p:cNvPr>
            <p:cNvSpPr txBox="1">
              <a:spLocks/>
            </p:cNvSpPr>
            <p:nvPr/>
          </p:nvSpPr>
          <p:spPr>
            <a:xfrm>
              <a:off x="2757819" y="3543890"/>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xxx</a:t>
              </a:r>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a:t>
              </a:r>
            </a:p>
          </p:txBody>
        </p:sp>
        <p:grpSp>
          <p:nvGrpSpPr>
            <p:cNvPr id="10" name="Groupe 9">
              <a:extLst>
                <a:ext uri="{FF2B5EF4-FFF2-40B4-BE49-F238E27FC236}">
                  <a16:creationId xmlns:a16="http://schemas.microsoft.com/office/drawing/2014/main" id="{F72D55B1-1812-4FEF-A8DD-3FFF455D1336}"/>
                </a:ext>
              </a:extLst>
            </p:cNvPr>
            <p:cNvGrpSpPr/>
            <p:nvPr/>
          </p:nvGrpSpPr>
          <p:grpSpPr>
            <a:xfrm>
              <a:off x="2542479" y="1363708"/>
              <a:ext cx="4823837" cy="2326820"/>
              <a:chOff x="2542479" y="1363708"/>
              <a:chExt cx="4823837" cy="2326820"/>
            </a:xfrm>
          </p:grpSpPr>
          <p:sp>
            <p:nvSpPr>
              <p:cNvPr id="14" name="Espace réservé du texte 3">
                <a:extLst>
                  <a:ext uri="{FF2B5EF4-FFF2-40B4-BE49-F238E27FC236}">
                    <a16:creationId xmlns:a16="http://schemas.microsoft.com/office/drawing/2014/main" id="{56B22176-4E2F-45B3-8CD5-96AAA19D0036}"/>
                  </a:ext>
                </a:extLst>
              </p:cNvPr>
              <p:cNvSpPr txBox="1">
                <a:spLocks/>
              </p:cNvSpPr>
              <p:nvPr/>
            </p:nvSpPr>
            <p:spPr>
              <a:xfrm>
                <a:off x="2854641" y="1363708"/>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dirty="0"/>
              </a:p>
              <a:p>
                <a:pPr marL="92075" marR="0" lvl="0" indent="-92075" algn="just" defTabSz="945908" rtl="0" eaLnBrk="0" fontAlgn="base" latinLnBrk="0" hangingPunct="0">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6F6F6F"/>
                    </a:solidFill>
                    <a:effectLst/>
                    <a:uLnTx/>
                    <a:uFillTx/>
                    <a:latin typeface="Arial" panose="020B0604020202020204" pitchFamily="34" charset="0"/>
                    <a:ea typeface="SimSun" panose="02010600030101010101" pitchFamily="2" charset="-122"/>
                    <a:cs typeface="Arial"/>
                  </a:rPr>
                  <a:t>  xxx</a:t>
                </a:r>
              </a:p>
              <a:p>
                <a:pPr lvl="1"/>
                <a:r>
                  <a:rPr lang="fr-FR" kern="0" dirty="0"/>
                  <a:t>xxx</a:t>
                </a:r>
              </a:p>
            </p:txBody>
          </p:sp>
          <p:grpSp>
            <p:nvGrpSpPr>
              <p:cNvPr id="15" name="Groupe 14">
                <a:extLst>
                  <a:ext uri="{FF2B5EF4-FFF2-40B4-BE49-F238E27FC236}">
                    <a16:creationId xmlns:a16="http://schemas.microsoft.com/office/drawing/2014/main" id="{6F943437-0724-43F2-88B6-E399BF85884B}"/>
                  </a:ext>
                </a:extLst>
              </p:cNvPr>
              <p:cNvGrpSpPr/>
              <p:nvPr/>
            </p:nvGrpSpPr>
            <p:grpSpPr>
              <a:xfrm>
                <a:off x="2542479" y="1638704"/>
                <a:ext cx="462774" cy="461665"/>
                <a:chOff x="2542479" y="1014761"/>
                <a:chExt cx="462774" cy="461665"/>
              </a:xfrm>
            </p:grpSpPr>
            <p:sp>
              <p:nvSpPr>
                <p:cNvPr id="16" name="object 13">
                  <a:extLst>
                    <a:ext uri="{FF2B5EF4-FFF2-40B4-BE49-F238E27FC236}">
                      <a16:creationId xmlns:a16="http://schemas.microsoft.com/office/drawing/2014/main" id="{45D58F77-4D0C-4FC3-BC47-559DF038C21A}"/>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7" name="ZoneTexte 16">
                  <a:extLst>
                    <a:ext uri="{FF2B5EF4-FFF2-40B4-BE49-F238E27FC236}">
                      <a16:creationId xmlns:a16="http://schemas.microsoft.com/office/drawing/2014/main" id="{D2318DE1-4246-423E-B432-A84B9CE44319}"/>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1</a:t>
                  </a:r>
                </a:p>
              </p:txBody>
            </p:sp>
          </p:grpSp>
        </p:grpSp>
        <p:grpSp>
          <p:nvGrpSpPr>
            <p:cNvPr id="11" name="Groupe 10">
              <a:extLst>
                <a:ext uri="{FF2B5EF4-FFF2-40B4-BE49-F238E27FC236}">
                  <a16:creationId xmlns:a16="http://schemas.microsoft.com/office/drawing/2014/main" id="{C65D1288-48C5-417C-BEF9-B63196ECD68F}"/>
                </a:ext>
              </a:extLst>
            </p:cNvPr>
            <p:cNvGrpSpPr/>
            <p:nvPr/>
          </p:nvGrpSpPr>
          <p:grpSpPr>
            <a:xfrm>
              <a:off x="2515530" y="3822110"/>
              <a:ext cx="462774" cy="461665"/>
              <a:chOff x="2542479" y="1014761"/>
              <a:chExt cx="462774" cy="461665"/>
            </a:xfrm>
          </p:grpSpPr>
          <p:sp>
            <p:nvSpPr>
              <p:cNvPr id="12" name="object 13">
                <a:extLst>
                  <a:ext uri="{FF2B5EF4-FFF2-40B4-BE49-F238E27FC236}">
                    <a16:creationId xmlns:a16="http://schemas.microsoft.com/office/drawing/2014/main" id="{717F8CE7-2DC3-4595-A9DB-DC2E7C9D51DF}"/>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3" name="ZoneTexte 12">
                <a:extLst>
                  <a:ext uri="{FF2B5EF4-FFF2-40B4-BE49-F238E27FC236}">
                    <a16:creationId xmlns:a16="http://schemas.microsoft.com/office/drawing/2014/main" id="{FE10F7FC-3115-43BE-909C-42F7E8C14201}"/>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X</a:t>
                </a:r>
              </a:p>
            </p:txBody>
          </p:sp>
        </p:grpSp>
      </p:grpSp>
    </p:spTree>
    <p:extLst>
      <p:ext uri="{BB962C8B-B14F-4D97-AF65-F5344CB8AC3E}">
        <p14:creationId xmlns:p14="http://schemas.microsoft.com/office/powerpoint/2010/main" val="330973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1"/>
            <a:ext cx="12192000" cy="6855530"/>
          </a:xfrm>
          <a:prstGeom prst="rect">
            <a:avLst/>
          </a:prstGeom>
        </p:spPr>
      </p:pic>
      <p:sp>
        <p:nvSpPr>
          <p:cNvPr id="18" name="bg object 18"/>
          <p:cNvSpPr/>
          <p:nvPr/>
        </p:nvSpPr>
        <p:spPr>
          <a:xfrm>
            <a:off x="1295975" y="6623829"/>
            <a:ext cx="10880512" cy="16912"/>
          </a:xfrm>
          <a:custGeom>
            <a:avLst/>
            <a:gdLst/>
            <a:ahLst/>
            <a:cxnLst/>
            <a:rect l="l" t="t" r="r" b="b"/>
            <a:pathLst>
              <a:path w="8160384" h="12700">
                <a:moveTo>
                  <a:pt x="12700" y="6350"/>
                </a:moveTo>
                <a:lnTo>
                  <a:pt x="10845" y="1854"/>
                </a:lnTo>
                <a:lnTo>
                  <a:pt x="6350" y="0"/>
                </a:lnTo>
                <a:lnTo>
                  <a:pt x="1866" y="1854"/>
                </a:lnTo>
                <a:lnTo>
                  <a:pt x="0" y="6350"/>
                </a:lnTo>
                <a:lnTo>
                  <a:pt x="1866" y="10833"/>
                </a:lnTo>
                <a:lnTo>
                  <a:pt x="6350" y="12700"/>
                </a:lnTo>
                <a:lnTo>
                  <a:pt x="10845" y="10833"/>
                </a:lnTo>
                <a:lnTo>
                  <a:pt x="12700" y="6350"/>
                </a:lnTo>
                <a:close/>
              </a:path>
              <a:path w="8160384" h="12700">
                <a:moveTo>
                  <a:pt x="8160004" y="6350"/>
                </a:moveTo>
                <a:lnTo>
                  <a:pt x="8158150" y="1854"/>
                </a:lnTo>
                <a:lnTo>
                  <a:pt x="8153654" y="0"/>
                </a:lnTo>
                <a:lnTo>
                  <a:pt x="8149171" y="1854"/>
                </a:lnTo>
                <a:lnTo>
                  <a:pt x="8147304" y="6350"/>
                </a:lnTo>
                <a:lnTo>
                  <a:pt x="8149171" y="10833"/>
                </a:lnTo>
                <a:lnTo>
                  <a:pt x="8153654" y="12700"/>
                </a:lnTo>
                <a:lnTo>
                  <a:pt x="8158150" y="10833"/>
                </a:lnTo>
                <a:lnTo>
                  <a:pt x="8160004" y="635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19" name="bg object 19"/>
          <p:cNvSpPr/>
          <p:nvPr/>
        </p:nvSpPr>
        <p:spPr>
          <a:xfrm>
            <a:off x="1" y="0"/>
            <a:ext cx="1381759" cy="6856309"/>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20" name="bg object 20"/>
          <p:cNvSpPr/>
          <p:nvPr/>
        </p:nvSpPr>
        <p:spPr>
          <a:xfrm>
            <a:off x="8427971" y="1"/>
            <a:ext cx="3764280" cy="2749119"/>
          </a:xfrm>
          <a:custGeom>
            <a:avLst/>
            <a:gdLst/>
            <a:ahLst/>
            <a:cxnLst/>
            <a:rect l="l" t="t" r="r" b="b"/>
            <a:pathLst>
              <a:path w="2823209" h="2064385">
                <a:moveTo>
                  <a:pt x="2823021" y="0"/>
                </a:moveTo>
                <a:lnTo>
                  <a:pt x="0" y="0"/>
                </a:lnTo>
                <a:lnTo>
                  <a:pt x="1344450" y="1990642"/>
                </a:lnTo>
                <a:lnTo>
                  <a:pt x="1378301" y="2026973"/>
                </a:lnTo>
                <a:lnTo>
                  <a:pt x="1420907" y="2051653"/>
                </a:lnTo>
                <a:lnTo>
                  <a:pt x="1468636" y="2063761"/>
                </a:lnTo>
                <a:lnTo>
                  <a:pt x="1517856" y="2062375"/>
                </a:lnTo>
                <a:lnTo>
                  <a:pt x="1564935" y="2046573"/>
                </a:lnTo>
                <a:lnTo>
                  <a:pt x="2823021" y="1391648"/>
                </a:lnTo>
                <a:lnTo>
                  <a:pt x="2823021" y="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object 4">
            <a:extLst>
              <a:ext uri="{FF2B5EF4-FFF2-40B4-BE49-F238E27FC236}">
                <a16:creationId xmlns:a16="http://schemas.microsoft.com/office/drawing/2014/main" id="{D1D17D61-1CDE-4654-B239-2329063CB1E1}"/>
              </a:ext>
            </a:extLst>
          </p:cNvPr>
          <p:cNvGrpSpPr/>
          <p:nvPr userDrawn="1"/>
        </p:nvGrpSpPr>
        <p:grpSpPr>
          <a:xfrm>
            <a:off x="9555983" y="217258"/>
            <a:ext cx="2026418" cy="1732121"/>
            <a:chOff x="7163999" y="258000"/>
            <a:chExt cx="1685289" cy="1422400"/>
          </a:xfrm>
        </p:grpSpPr>
        <p:pic>
          <p:nvPicPr>
            <p:cNvPr id="12" name="object 5">
              <a:extLst>
                <a:ext uri="{FF2B5EF4-FFF2-40B4-BE49-F238E27FC236}">
                  <a16:creationId xmlns:a16="http://schemas.microsoft.com/office/drawing/2014/main" id="{1BA6DC3F-1D53-4733-880D-2C17781DBAF2}"/>
                </a:ext>
              </a:extLst>
            </p:cNvPr>
            <p:cNvPicPr/>
            <p:nvPr/>
          </p:nvPicPr>
          <p:blipFill>
            <a:blip r:embed="rId3" cstate="print"/>
            <a:stretch>
              <a:fillRect/>
            </a:stretch>
          </p:blipFill>
          <p:spPr>
            <a:xfrm>
              <a:off x="7163999" y="258000"/>
              <a:ext cx="1684934" cy="1421994"/>
            </a:xfrm>
            <a:prstGeom prst="rect">
              <a:avLst/>
            </a:prstGeom>
          </p:spPr>
        </p:pic>
        <p:sp>
          <p:nvSpPr>
            <p:cNvPr id="13" name="object 6">
              <a:extLst>
                <a:ext uri="{FF2B5EF4-FFF2-40B4-BE49-F238E27FC236}">
                  <a16:creationId xmlns:a16="http://schemas.microsoft.com/office/drawing/2014/main" id="{4C50BF74-9370-4493-837D-75A084CDA0C3}"/>
                </a:ext>
              </a:extLst>
            </p:cNvPr>
            <p:cNvSpPr/>
            <p:nvPr/>
          </p:nvSpPr>
          <p:spPr>
            <a:xfrm>
              <a:off x="8388337" y="629196"/>
              <a:ext cx="119380" cy="57785"/>
            </a:xfrm>
            <a:custGeom>
              <a:avLst/>
              <a:gdLst/>
              <a:ahLst/>
              <a:cxnLst/>
              <a:rect l="l" t="t" r="r" b="b"/>
              <a:pathLst>
                <a:path w="119379" h="57784">
                  <a:moveTo>
                    <a:pt x="118973" y="0"/>
                  </a:moveTo>
                  <a:lnTo>
                    <a:pt x="0" y="0"/>
                  </a:lnTo>
                  <a:lnTo>
                    <a:pt x="0" y="57518"/>
                  </a:lnTo>
                  <a:lnTo>
                    <a:pt x="118973" y="57518"/>
                  </a:lnTo>
                  <a:lnTo>
                    <a:pt x="118973" y="0"/>
                  </a:lnTo>
                  <a:close/>
                </a:path>
              </a:pathLst>
            </a:custGeom>
            <a:solidFill>
              <a:srgbClr val="F9BD00"/>
            </a:solidFill>
          </p:spPr>
          <p:txBody>
            <a:bodyPr wrap="square" lIns="0" tIns="0" rIns="0" bIns="0" rtlCol="0"/>
            <a:lstStyle/>
            <a:p>
              <a:endParaRPr/>
            </a:p>
          </p:txBody>
        </p:sp>
      </p:grpSp>
      <p:sp>
        <p:nvSpPr>
          <p:cNvPr id="8" name="Espace réservé du texte 7">
            <a:extLst>
              <a:ext uri="{FF2B5EF4-FFF2-40B4-BE49-F238E27FC236}">
                <a16:creationId xmlns:a16="http://schemas.microsoft.com/office/drawing/2014/main" id="{2A4CB2B8-9DC2-493C-9FF4-E3A51107C96B}"/>
              </a:ext>
            </a:extLst>
          </p:cNvPr>
          <p:cNvSpPr>
            <a:spLocks noGrp="1"/>
          </p:cNvSpPr>
          <p:nvPr>
            <p:ph type="body" sz="quarter" idx="10"/>
          </p:nvPr>
        </p:nvSpPr>
        <p:spPr>
          <a:xfrm>
            <a:off x="1738365" y="4166659"/>
            <a:ext cx="10088545" cy="822232"/>
          </a:xfrm>
        </p:spPr>
        <p:txBody>
          <a:bodyPr/>
          <a:lstStyle>
            <a:lvl1pPr>
              <a:defRPr sz="4800" cap="all" baseline="0">
                <a:solidFill>
                  <a:schemeClr val="bg1"/>
                </a:solidFill>
              </a:defRPr>
            </a:lvl1pPr>
          </a:lstStyle>
          <a:p>
            <a:pPr lvl="0"/>
            <a:r>
              <a:rPr lang="fr-FR" dirty="0"/>
              <a:t>Cliquez pour modifier les styles du texte du masque</a:t>
            </a:r>
          </a:p>
        </p:txBody>
      </p:sp>
      <p:sp>
        <p:nvSpPr>
          <p:cNvPr id="10" name="Espace réservé du contenu 9">
            <a:extLst>
              <a:ext uri="{FF2B5EF4-FFF2-40B4-BE49-F238E27FC236}">
                <a16:creationId xmlns:a16="http://schemas.microsoft.com/office/drawing/2014/main" id="{E4F836C4-C4BD-41E3-A845-0C237DA6FC65}"/>
              </a:ext>
            </a:extLst>
          </p:cNvPr>
          <p:cNvSpPr>
            <a:spLocks noGrp="1"/>
          </p:cNvSpPr>
          <p:nvPr>
            <p:ph sz="quarter" idx="11"/>
          </p:nvPr>
        </p:nvSpPr>
        <p:spPr>
          <a:xfrm>
            <a:off x="7938199" y="5203681"/>
            <a:ext cx="4009292" cy="738664"/>
          </a:xfrm>
        </p:spPr>
        <p:txBody>
          <a:bodyPr/>
          <a:lstStyle>
            <a:lvl1pPr>
              <a:defRPr sz="2400">
                <a:solidFill>
                  <a:srgbClr val="F8BC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8906960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28407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5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1633825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46299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231066" y="2825072"/>
            <a:ext cx="5701453" cy="692497"/>
          </a:xfrm>
          <a:prstGeom prst="rect">
            <a:avLst/>
          </a:prstGeom>
        </p:spPr>
        <p:txBody>
          <a:bodyPr wrap="square" lIns="0" tIns="0" rIns="0" bIns="0">
            <a:spAutoFit/>
          </a:bodyPr>
          <a:lstStyle>
            <a:lvl1pPr>
              <a:defRPr sz="4500" b="1" i="0">
                <a:solidFill>
                  <a:srgbClr val="F9BD00"/>
                </a:solidFill>
                <a:latin typeface="Calibri"/>
                <a:cs typeface="Calibri"/>
              </a:defRPr>
            </a:lvl1pPr>
          </a:lstStyle>
          <a:p>
            <a:endParaRPr/>
          </a:p>
        </p:txBody>
      </p:sp>
      <p:sp>
        <p:nvSpPr>
          <p:cNvPr id="3" name="Holder 3"/>
          <p:cNvSpPr>
            <a:spLocks noGrp="1"/>
          </p:cNvSpPr>
          <p:nvPr>
            <p:ph type="body" idx="1"/>
          </p:nvPr>
        </p:nvSpPr>
        <p:spPr>
          <a:xfrm>
            <a:off x="1807067" y="2956527"/>
            <a:ext cx="5046980" cy="169277"/>
          </a:xfrm>
          <a:prstGeom prst="rect">
            <a:avLst/>
          </a:prstGeom>
        </p:spPr>
        <p:txBody>
          <a:bodyPr wrap="square" lIns="0" tIns="0" rIns="0" bIns="0">
            <a:spAutoFit/>
          </a:bodyPr>
          <a:lstStyle>
            <a:lvl1pPr>
              <a:defRPr sz="1100" b="0" i="0">
                <a:solidFill>
                  <a:srgbClr val="5B5A5A"/>
                </a:solidFill>
                <a:latin typeface="Calibri"/>
                <a:cs typeface="Calibri"/>
              </a:defRPr>
            </a:lvl1pPr>
          </a:lstStyle>
          <a:p>
            <a:endParaRPr/>
          </a:p>
        </p:txBody>
      </p:sp>
      <p:sp>
        <p:nvSpPr>
          <p:cNvPr id="4" name="Holder 4"/>
          <p:cNvSpPr>
            <a:spLocks noGrp="1"/>
          </p:cNvSpPr>
          <p:nvPr>
            <p:ph type="ftr" sz="quarter" idx="5"/>
          </p:nvPr>
        </p:nvSpPr>
        <p:spPr>
          <a:xfrm>
            <a:off x="4145280" y="6377939"/>
            <a:ext cx="3901440" cy="368884"/>
          </a:xfrm>
          <a:prstGeom prst="rect">
            <a:avLst/>
          </a:prstGeom>
        </p:spPr>
        <p:txBody>
          <a:bodyPr wrap="square" lIns="0" tIns="0" rIns="0" bIns="0">
            <a:spAutoFit/>
          </a:bodyPr>
          <a:lstStyle>
            <a:lvl1pPr algn="ctr">
              <a:defRPr>
                <a:solidFill>
                  <a:schemeClr val="tx1">
                    <a:tint val="75000"/>
                  </a:schemeClr>
                </a:solidFill>
              </a:defRPr>
            </a:lvl1pPr>
          </a:lstStyle>
          <a:p>
            <a:pPr defTabSz="1217706"/>
            <a:endParaRPr lang="fr-FR" sz="2397">
              <a:solidFill>
                <a:prstClr val="black">
                  <a:tint val="75000"/>
                </a:prstClr>
              </a:solidFill>
            </a:endParaRPr>
          </a:p>
        </p:txBody>
      </p:sp>
      <p:sp>
        <p:nvSpPr>
          <p:cNvPr id="5" name="Holder 5"/>
          <p:cNvSpPr>
            <a:spLocks noGrp="1"/>
          </p:cNvSpPr>
          <p:nvPr>
            <p:ph type="dt" sz="half" idx="6"/>
          </p:nvPr>
        </p:nvSpPr>
        <p:spPr>
          <a:xfrm>
            <a:off x="609600" y="6377939"/>
            <a:ext cx="2804160" cy="368884"/>
          </a:xfrm>
          <a:prstGeom prst="rect">
            <a:avLst/>
          </a:prstGeom>
        </p:spPr>
        <p:txBody>
          <a:bodyPr wrap="square" lIns="0" tIns="0" rIns="0" bIns="0">
            <a:spAutoFit/>
          </a:bodyPr>
          <a:lstStyle>
            <a:lvl1pPr algn="l">
              <a:defRPr>
                <a:solidFill>
                  <a:schemeClr val="tx1">
                    <a:tint val="75000"/>
                  </a:schemeClr>
                </a:solidFill>
              </a:defRPr>
            </a:lvl1pPr>
          </a:lstStyle>
          <a:p>
            <a:pPr defTabSz="1217706"/>
            <a:fld id="{1D8BD707-D9CF-40AE-B4C6-C98DA3205C09}" type="datetimeFigureOut">
              <a:rPr lang="en-US" sz="2397" smtClean="0">
                <a:solidFill>
                  <a:prstClr val="black">
                    <a:tint val="75000"/>
                  </a:prstClr>
                </a:solidFill>
              </a:rPr>
              <a:pPr defTabSz="1217706"/>
              <a:t>5/19/2024</a:t>
            </a:fld>
            <a:endParaRPr lang="en-US" sz="2397">
              <a:solidFill>
                <a:prstClr val="black">
                  <a:tint val="75000"/>
                </a:prstClr>
              </a:solidFill>
            </a:endParaRPr>
          </a:p>
        </p:txBody>
      </p:sp>
      <p:sp>
        <p:nvSpPr>
          <p:cNvPr id="6" name="Holder 6"/>
          <p:cNvSpPr>
            <a:spLocks noGrp="1"/>
          </p:cNvSpPr>
          <p:nvPr>
            <p:ph type="sldNum" sz="quarter" idx="7"/>
          </p:nvPr>
        </p:nvSpPr>
        <p:spPr>
          <a:xfrm>
            <a:off x="8778240" y="6377939"/>
            <a:ext cx="2804160" cy="368884"/>
          </a:xfrm>
          <a:prstGeom prst="rect">
            <a:avLst/>
          </a:prstGeom>
        </p:spPr>
        <p:txBody>
          <a:bodyPr wrap="square" lIns="0" tIns="0" rIns="0" bIns="0">
            <a:spAutoFit/>
          </a:bodyPr>
          <a:lstStyle>
            <a:lvl1pPr algn="r">
              <a:defRPr>
                <a:solidFill>
                  <a:schemeClr val="tx1">
                    <a:tint val="75000"/>
                  </a:schemeClr>
                </a:solidFill>
              </a:defRPr>
            </a:lvl1pPr>
          </a:lstStyle>
          <a:p>
            <a:pPr defTabSz="1217706"/>
            <a:fld id="{B6F15528-21DE-4FAA-801E-634DDDAF4B2B}" type="slidenum">
              <a:rPr lang="fr-FR" sz="2397" smtClean="0">
                <a:solidFill>
                  <a:prstClr val="black">
                    <a:tint val="75000"/>
                  </a:prstClr>
                </a:solidFill>
              </a:rPr>
              <a:pPr defTabSz="1217706"/>
              <a:t>‹N°›</a:t>
            </a:fld>
            <a:endParaRPr lang="fr-FR" sz="2397">
              <a:solidFill>
                <a:prstClr val="black">
                  <a:tint val="75000"/>
                </a:prstClr>
              </a:solidFill>
            </a:endParaRPr>
          </a:p>
        </p:txBody>
      </p:sp>
    </p:spTree>
    <p:extLst>
      <p:ext uri="{BB962C8B-B14F-4D97-AF65-F5344CB8AC3E}">
        <p14:creationId xmlns:p14="http://schemas.microsoft.com/office/powerpoint/2010/main" val="2139196602"/>
      </p:ext>
    </p:extLst>
  </p:cSld>
  <p:clrMap bg1="lt1" tx1="dk1" bg2="lt2" tx2="dk2" accent1="accent1" accent2="accent2" accent3="accent3" accent4="accent4" accent5="accent5" accent6="accent6" hlink="hlink" folHlink="folHlink"/>
  <p:sldLayoutIdLst>
    <p:sldLayoutId id="2147483784" r:id="rId1"/>
    <p:sldLayoutId id="2147483786" r:id="rId2"/>
    <p:sldLayoutId id="2147483802" r:id="rId3"/>
    <p:sldLayoutId id="2147483787" r:id="rId4"/>
    <p:sldLayoutId id="2147483797" r:id="rId5"/>
    <p:sldLayoutId id="2147483798" r:id="rId6"/>
    <p:sldLayoutId id="2147483799" r:id="rId7"/>
  </p:sldLayoutIdLst>
  <p:txStyles>
    <p:titleStyle>
      <a:lvl1pPr>
        <a:defRPr>
          <a:latin typeface="+mj-lt"/>
          <a:ea typeface="+mj-ea"/>
          <a:cs typeface="+mj-cs"/>
        </a:defRPr>
      </a:lvl1pPr>
    </p:titleStyle>
    <p:body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DAE"/>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B0E1A1D-CBAF-4E16-9EFD-9BF01F762DB1}"/>
              </a:ext>
            </a:extLst>
          </p:cNvPr>
          <p:cNvSpPr>
            <a:spLocks noGrp="1"/>
          </p:cNvSpPr>
          <p:nvPr>
            <p:ph type="body" sz="quarter" idx="10"/>
          </p:nvPr>
        </p:nvSpPr>
        <p:spPr>
          <a:xfrm>
            <a:off x="750644" y="3059668"/>
            <a:ext cx="11058497" cy="1477328"/>
          </a:xfrm>
          <a:solidFill>
            <a:srgbClr val="007388"/>
          </a:solidFill>
        </p:spPr>
        <p:txBody>
          <a:bodyPr/>
          <a:lstStyle/>
          <a:p>
            <a:pPr algn="r"/>
            <a:r>
              <a:rPr lang="fr-FR" dirty="0"/>
              <a:t>CANDIDATURE ADMINISTRATEUR 2024</a:t>
            </a:r>
          </a:p>
          <a:p>
            <a:pPr algn="r"/>
            <a:r>
              <a:rPr lang="fr-FR" sz="2400" dirty="0"/>
              <a:t>Trame pour la réalisation d’une candidature</a:t>
            </a:r>
          </a:p>
          <a:p>
            <a:pPr algn="r"/>
            <a:r>
              <a:rPr lang="fr-FR" sz="2400" dirty="0"/>
              <a:t>à nous adresser</a:t>
            </a:r>
            <a:endParaRPr lang="fr-FR" dirty="0"/>
          </a:p>
        </p:txBody>
      </p:sp>
      <p:sp>
        <p:nvSpPr>
          <p:cNvPr id="9" name="Espace réservé du contenu 8">
            <a:extLst>
              <a:ext uri="{FF2B5EF4-FFF2-40B4-BE49-F238E27FC236}">
                <a16:creationId xmlns:a16="http://schemas.microsoft.com/office/drawing/2014/main" id="{2AFA7903-EF55-48AC-9696-013FD01116EE}"/>
              </a:ext>
            </a:extLst>
          </p:cNvPr>
          <p:cNvSpPr>
            <a:spLocks noGrp="1"/>
          </p:cNvSpPr>
          <p:nvPr>
            <p:ph sz="quarter" idx="11"/>
          </p:nvPr>
        </p:nvSpPr>
        <p:spPr>
          <a:xfrm>
            <a:off x="5426925" y="5455893"/>
            <a:ext cx="6382216" cy="861774"/>
          </a:xfrm>
          <a:solidFill>
            <a:srgbClr val="FFFFFF">
              <a:alpha val="38824"/>
            </a:srgbClr>
          </a:solidFill>
        </p:spPr>
        <p:txBody>
          <a:bodyPr/>
          <a:lstStyle/>
          <a:p>
            <a:pPr algn="r"/>
            <a:r>
              <a:rPr lang="fr-FR" sz="2800" dirty="0">
                <a:solidFill>
                  <a:srgbClr val="FF0000"/>
                </a:solidFill>
              </a:rPr>
              <a:t>Retour avant </a:t>
            </a:r>
            <a:r>
              <a:rPr lang="fr-FR" sz="2800">
                <a:solidFill>
                  <a:srgbClr val="FF0000"/>
                </a:solidFill>
              </a:rPr>
              <a:t>le 22 </a:t>
            </a:r>
            <a:r>
              <a:rPr lang="fr-FR" sz="2800" dirty="0">
                <a:solidFill>
                  <a:srgbClr val="FF0000"/>
                </a:solidFill>
              </a:rPr>
              <a:t>mai </a:t>
            </a:r>
          </a:p>
          <a:p>
            <a:pPr algn="r"/>
            <a:r>
              <a:rPr lang="fr-FR" sz="2800" dirty="0">
                <a:solidFill>
                  <a:srgbClr val="FF0000"/>
                </a:solidFill>
              </a:rPr>
              <a:t> à contact@adi-france.fr</a:t>
            </a:r>
          </a:p>
        </p:txBody>
      </p:sp>
    </p:spTree>
    <p:extLst>
      <p:ext uri="{BB962C8B-B14F-4D97-AF65-F5344CB8AC3E}">
        <p14:creationId xmlns:p14="http://schemas.microsoft.com/office/powerpoint/2010/main" val="244832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31478" y="3235018"/>
            <a:ext cx="4676920" cy="615553"/>
          </a:xfrm>
        </p:spPr>
        <p:txBody>
          <a:bodyPr/>
          <a:lstStyle/>
          <a:p>
            <a:r>
              <a:rPr lang="fr-FR" dirty="0"/>
              <a:t>Candidature au poste d’administrateur</a:t>
            </a:r>
          </a:p>
        </p:txBody>
      </p:sp>
      <p:sp>
        <p:nvSpPr>
          <p:cNvPr id="10" name="Espace réservé du texte 9">
            <a:extLst>
              <a:ext uri="{FF2B5EF4-FFF2-40B4-BE49-F238E27FC236}">
                <a16:creationId xmlns:a16="http://schemas.microsoft.com/office/drawing/2014/main" id="{005F9D8A-5ECF-416A-BABE-5063EED6FC28}"/>
              </a:ext>
            </a:extLst>
          </p:cNvPr>
          <p:cNvSpPr>
            <a:spLocks noGrp="1"/>
          </p:cNvSpPr>
          <p:nvPr>
            <p:ph type="body" sz="quarter" idx="11"/>
          </p:nvPr>
        </p:nvSpPr>
        <p:spPr>
          <a:xfrm>
            <a:off x="5878725" y="1538042"/>
            <a:ext cx="6073696" cy="746615"/>
          </a:xfrm>
        </p:spPr>
        <p:txBody>
          <a:bodyPr/>
          <a:lstStyle/>
          <a:p>
            <a:pPr>
              <a:lnSpc>
                <a:spcPct val="107000"/>
              </a:lnSpc>
              <a:spcAft>
                <a:spcPts val="800"/>
              </a:spcAft>
            </a:pPr>
            <a:r>
              <a:rPr lang="fr-FR" sz="2000" b="1" dirty="0">
                <a:effectLst/>
                <a:latin typeface="+mj-lt"/>
                <a:ea typeface="SimSun" panose="02010600030101010101" pitchFamily="2" charset="-122"/>
                <a:cs typeface="Times New Roman" panose="02020603050405020304" pitchFamily="18" charset="0"/>
              </a:rPr>
              <a:t>NOM : SALAUN</a:t>
            </a:r>
          </a:p>
          <a:p>
            <a:pPr>
              <a:lnSpc>
                <a:spcPct val="107000"/>
              </a:lnSpc>
              <a:spcAft>
                <a:spcPts val="800"/>
              </a:spcAft>
            </a:pPr>
            <a:r>
              <a:rPr lang="fr-FR" b="1" dirty="0">
                <a:latin typeface="+mj-lt"/>
                <a:ea typeface="SimSun" panose="02010600030101010101" pitchFamily="2" charset="-122"/>
                <a:cs typeface="Times New Roman" panose="02020603050405020304" pitchFamily="18" charset="0"/>
              </a:rPr>
              <a:t>Fonction : Directrice Immobilier du Groupe EDF</a:t>
            </a:r>
            <a:endParaRPr lang="fr-FR" sz="1600" dirty="0">
              <a:effectLst/>
              <a:latin typeface="+mj-lt"/>
              <a:ea typeface="Calibri" panose="020F0502020204030204" pitchFamily="34" charset="0"/>
              <a:cs typeface="Times New Roman" panose="02020603050405020304" pitchFamily="18" charset="0"/>
            </a:endParaRP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2681194"/>
            <a:ext cx="6813550" cy="276999"/>
          </a:xfrm>
        </p:spPr>
        <p:txBody>
          <a:bodyPr/>
          <a:lstStyle/>
          <a:p>
            <a:r>
              <a:rPr lang="fr-FR" dirty="0"/>
              <a:t>Parcours professionnel</a:t>
            </a:r>
          </a:p>
        </p:txBody>
      </p:sp>
      <p:sp>
        <p:nvSpPr>
          <p:cNvPr id="4" name="ZoneTexte 3">
            <a:extLst>
              <a:ext uri="{FF2B5EF4-FFF2-40B4-BE49-F238E27FC236}">
                <a16:creationId xmlns:a16="http://schemas.microsoft.com/office/drawing/2014/main" id="{1DA4901E-1343-09F4-C0F4-04DB03EC2456}"/>
              </a:ext>
            </a:extLst>
          </p:cNvPr>
          <p:cNvSpPr txBox="1"/>
          <p:nvPr/>
        </p:nvSpPr>
        <p:spPr>
          <a:xfrm>
            <a:off x="9132849" y="357478"/>
            <a:ext cx="2843561" cy="1167243"/>
          </a:xfrm>
          <a:prstGeom prst="rect">
            <a:avLst/>
          </a:prstGeom>
          <a:noFill/>
        </p:spPr>
        <p:txBody>
          <a:bodyPr wrap="square">
            <a:spAutoFit/>
          </a:bodyPr>
          <a:lstStyle/>
          <a:p>
            <a:pPr>
              <a:lnSpc>
                <a:spcPct val="107000"/>
              </a:lnSpc>
              <a:spcAft>
                <a:spcPts val="800"/>
              </a:spcAft>
            </a:pP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595959"/>
                </a:solidFill>
                <a:effectLst/>
                <a:latin typeface="+mj-lt"/>
                <a:ea typeface="Calibri" panose="020F0502020204030204" pitchFamily="34" charset="0"/>
                <a:cs typeface="Times New Roman" panose="02020603050405020304" pitchFamily="18" charset="0"/>
              </a:rPr>
              <a:t>Candidat au sein du collège</a:t>
            </a: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endParaRPr lang="fr-FR"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595959"/>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a:r>
            <a:r>
              <a:rPr lang="fr-FR" sz="1800" dirty="0">
                <a:solidFill>
                  <a:srgbClr val="595959"/>
                </a:solidFill>
                <a:effectLst/>
                <a:ea typeface="Calibri" panose="020F0502020204030204" pitchFamily="34" charset="0"/>
                <a:cs typeface="Times New Roman" panose="02020603050405020304" pitchFamily="18" charset="0"/>
              </a:rPr>
              <a:t>Utilisateur en activité </a:t>
            </a:r>
          </a:p>
          <a:p>
            <a:r>
              <a:rPr lang="fr-FR" sz="1800" dirty="0">
                <a:solidFill>
                  <a:srgbClr val="595959"/>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a:r>
            <a:r>
              <a:rPr lang="fr-FR" sz="1800" dirty="0">
                <a:solidFill>
                  <a:srgbClr val="595959"/>
                </a:solidFill>
                <a:effectLst/>
                <a:latin typeface="Arial" panose="020B0604020202020204" pitchFamily="34" charset="0"/>
                <a:ea typeface="Calibri" panose="020F0502020204030204" pitchFamily="34" charset="0"/>
              </a:rPr>
              <a:t> </a:t>
            </a:r>
            <a:r>
              <a:rPr lang="fr-FR" sz="1800" dirty="0">
                <a:solidFill>
                  <a:srgbClr val="595959"/>
                </a:solidFill>
                <a:effectLst/>
                <a:ea typeface="Calibri" panose="020F0502020204030204" pitchFamily="34" charset="0"/>
              </a:rPr>
              <a:t>Membre associé</a:t>
            </a:r>
            <a:endParaRPr lang="fr-FR" dirty="0">
              <a:solidFill>
                <a:srgbClr val="595959"/>
              </a:solidFill>
            </a:endParaRPr>
          </a:p>
        </p:txBody>
      </p:sp>
      <p:sp>
        <p:nvSpPr>
          <p:cNvPr id="12" name="Espace réservé du texte 9">
            <a:extLst>
              <a:ext uri="{FF2B5EF4-FFF2-40B4-BE49-F238E27FC236}">
                <a16:creationId xmlns:a16="http://schemas.microsoft.com/office/drawing/2014/main" id="{891F2B6A-E4AB-4088-8EAC-38E2815FFA00}"/>
              </a:ext>
            </a:extLst>
          </p:cNvPr>
          <p:cNvSpPr txBox="1">
            <a:spLocks/>
          </p:cNvSpPr>
          <p:nvPr/>
        </p:nvSpPr>
        <p:spPr>
          <a:xfrm>
            <a:off x="1136324" y="1538042"/>
            <a:ext cx="4742401" cy="746615"/>
          </a:xfrm>
          <a:prstGeom prst="rect">
            <a:avLst/>
          </a:prstGeom>
          <a:solidFill>
            <a:srgbClr val="F8BC00"/>
          </a:solidFill>
        </p:spPr>
        <p:txBody>
          <a:bodyPr wrap="square" lIns="0" tIns="0" rIns="0" bIns="0">
            <a:spAutoFit/>
          </a:bodyPr>
          <a:lstStyle>
            <a:lvl1pPr marL="0">
              <a:defRPr sz="2000" b="0" i="0">
                <a:solidFill>
                  <a:schemeClr val="bg1"/>
                </a:solidFill>
                <a:latin typeface="Calibri"/>
                <a:ea typeface="+mn-ea"/>
                <a:cs typeface="Calibri"/>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Prénom : Gaëlle </a:t>
            </a:r>
          </a:p>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Société : EDF</a:t>
            </a:r>
            <a:endParaRPr lang="fr-FR" sz="1600" kern="0" dirty="0">
              <a:latin typeface="+mj-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494971" y="3222767"/>
            <a:ext cx="10457450" cy="2862322"/>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r>
              <a:rPr lang="fr-FR" sz="1400" b="0" dirty="0">
                <a:solidFill>
                  <a:schemeClr val="tx1"/>
                </a:solidFill>
                <a:effectLst/>
                <a:latin typeface="EDF 2020"/>
                <a:ea typeface="Calibri" panose="020F0502020204030204" pitchFamily="34" charset="0"/>
              </a:rPr>
              <a:t>Près de 28 ans d’expérience professionnelle dans différents domaines après une</a:t>
            </a:r>
            <a:r>
              <a:rPr lang="fr-FR" sz="1400" b="0" dirty="0">
                <a:solidFill>
                  <a:schemeClr val="tx1"/>
                </a:solidFill>
                <a:latin typeface="EDF 2020"/>
                <a:ea typeface="Calibri" panose="020F0502020204030204" pitchFamily="34" charset="0"/>
              </a:rPr>
              <a:t> formation Ingénieur des Ponts et Chaussées :</a:t>
            </a:r>
          </a:p>
          <a:p>
            <a:pPr marL="285750" indent="-285750">
              <a:buFontTx/>
              <a:buChar char="-"/>
            </a:pPr>
            <a:r>
              <a:rPr lang="fr-FR" sz="1400" b="0" dirty="0">
                <a:solidFill>
                  <a:schemeClr val="tx1"/>
                </a:solidFill>
                <a:effectLst/>
                <a:latin typeface="EDF 2020"/>
                <a:ea typeface="Calibri" panose="020F0502020204030204" pitchFamily="34" charset="0"/>
              </a:rPr>
              <a:t>Expérience dans le service public de l’eau en matière de qualité et environnement ;</a:t>
            </a:r>
          </a:p>
          <a:p>
            <a:pPr marL="285750" indent="-285750">
              <a:buFontTx/>
              <a:buChar char="-"/>
            </a:pPr>
            <a:r>
              <a:rPr lang="fr-FR" sz="1400" b="0" dirty="0">
                <a:solidFill>
                  <a:schemeClr val="tx1"/>
                </a:solidFill>
                <a:effectLst/>
                <a:latin typeface="EDF 2020"/>
                <a:ea typeface="Calibri" panose="020F0502020204030204" pitchFamily="34" charset="0"/>
              </a:rPr>
              <a:t>10 ans chez le Distributeur d’EDF successivement dans des postes de gestion de la relation client, RH, audit interne puis de Direction d’un Centre Technique Clientèle en IDF ;</a:t>
            </a:r>
          </a:p>
          <a:p>
            <a:pPr marL="285750" indent="-285750">
              <a:buFontTx/>
              <a:buChar char="-"/>
            </a:pPr>
            <a:r>
              <a:rPr lang="fr-FR" sz="1400" b="0" dirty="0">
                <a:solidFill>
                  <a:schemeClr val="tx1"/>
                </a:solidFill>
                <a:latin typeface="EDF 2020"/>
                <a:ea typeface="Calibri" panose="020F0502020204030204" pitchFamily="34" charset="0"/>
              </a:rPr>
              <a:t>10 ans de directions commerciales : </a:t>
            </a:r>
            <a:r>
              <a:rPr lang="fr-FR" sz="1400" b="0" dirty="0">
                <a:solidFill>
                  <a:schemeClr val="tx1"/>
                </a:solidFill>
                <a:effectLst/>
                <a:latin typeface="EDF 2020"/>
                <a:ea typeface="Calibri" panose="020F0502020204030204" pitchFamily="34" charset="0"/>
              </a:rPr>
              <a:t>Service Clients du Marché Particuliers d’EDF, puis Direction du Marché d’affaires sur la région IDF, en charge de l’accompagnement des clients du territoire francilien dans la transition énergétique.</a:t>
            </a:r>
            <a:endParaRPr lang="fr-FR" sz="1400" b="0" dirty="0">
              <a:solidFill>
                <a:schemeClr val="tx1"/>
              </a:solidFill>
              <a:effectLst/>
              <a:latin typeface="Calibri" panose="020F0502020204030204" pitchFamily="34" charset="0"/>
              <a:ea typeface="Calibri" panose="020F0502020204030204" pitchFamily="34" charset="0"/>
            </a:endParaRPr>
          </a:p>
          <a:p>
            <a:r>
              <a:rPr lang="fr-FR" sz="1400" b="0" dirty="0">
                <a:solidFill>
                  <a:schemeClr val="tx1"/>
                </a:solidFill>
                <a:effectLst/>
                <a:latin typeface="Calibri" panose="020F0502020204030204" pitchFamily="34" charset="0"/>
                <a:ea typeface="Calibri" panose="020F0502020204030204" pitchFamily="34" charset="0"/>
              </a:rPr>
              <a:t> </a:t>
            </a:r>
          </a:p>
          <a:p>
            <a:r>
              <a:rPr lang="fr-FR" sz="1400" b="0" dirty="0">
                <a:solidFill>
                  <a:schemeClr val="tx1"/>
                </a:solidFill>
                <a:latin typeface="Calibri" panose="020F0502020204030204" pitchFamily="34" charset="0"/>
                <a:ea typeface="Calibri" panose="020F0502020204030204" pitchFamily="34" charset="0"/>
              </a:rPr>
              <a:t>Après avoir mené de nombreux projets de transformation avec des composantes immobilières structurantes, j’ai souhaité rejoindre </a:t>
            </a:r>
            <a:r>
              <a:rPr lang="fr-FR" sz="1400" b="0" dirty="0">
                <a:solidFill>
                  <a:schemeClr val="tx1"/>
                </a:solidFill>
                <a:effectLst/>
                <a:latin typeface="Calibri" panose="020F0502020204030204" pitchFamily="34" charset="0"/>
                <a:ea typeface="Calibri" panose="020F0502020204030204" pitchFamily="34" charset="0"/>
              </a:rPr>
              <a:t>la Direction Immobilier du Groupe EDF et « revenir à mes premières amours ». La Direction de l’Immobilier se place comme un levier de la transformation du Groupe : ce sont 500 femmes et hommes qui gèrent, optimisent, aménagent et exploitent 400 sites en France représentant près de 3 millions de m² d’immobilier tertiaire du groupe en France métropolitaine et dans les DROM-COM. La Direction contribue </a:t>
            </a:r>
            <a:r>
              <a:rPr lang="fr-FR" sz="1400" b="0" dirty="0">
                <a:solidFill>
                  <a:schemeClr val="tx1"/>
                </a:solidFill>
                <a:latin typeface="Calibri" panose="020F0502020204030204" pitchFamily="34" charset="0"/>
                <a:ea typeface="Calibri" panose="020F0502020204030204" pitchFamily="34" charset="0"/>
              </a:rPr>
              <a:t>également aux projets industriels du </a:t>
            </a:r>
            <a:r>
              <a:rPr lang="fr-FR" sz="1400" b="0" dirty="0">
                <a:solidFill>
                  <a:schemeClr val="tx1"/>
                </a:solidFill>
                <a:effectLst/>
                <a:latin typeface="Calibri" panose="020F0502020204030204" pitchFamily="34" charset="0"/>
                <a:ea typeface="Calibri" panose="020F0502020204030204" pitchFamily="34" charset="0"/>
              </a:rPr>
              <a:t>parc nucléaire et gère 10 800 logements.</a:t>
            </a:r>
          </a:p>
          <a:p>
            <a:endParaRPr lang="fr-FR" kern="0" dirty="0">
              <a:solidFill>
                <a:srgbClr val="595959"/>
              </a:solidFill>
            </a:endParaRPr>
          </a:p>
        </p:txBody>
      </p:sp>
      <p:cxnSp>
        <p:nvCxnSpPr>
          <p:cNvPr id="7" name="Connecteur droit 6">
            <a:extLst>
              <a:ext uri="{FF2B5EF4-FFF2-40B4-BE49-F238E27FC236}">
                <a16:creationId xmlns:a16="http://schemas.microsoft.com/office/drawing/2014/main" id="{8305C7CE-15D7-5050-477E-B350615780B6}"/>
              </a:ext>
            </a:extLst>
          </p:cNvPr>
          <p:cNvCxnSpPr/>
          <p:nvPr/>
        </p:nvCxnSpPr>
        <p:spPr>
          <a:xfrm>
            <a:off x="9199756" y="822134"/>
            <a:ext cx="245327" cy="18147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54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3" y="1229039"/>
            <a:ext cx="10327543" cy="68217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du Directeur Immobilier</a:t>
            </a:r>
          </a:p>
          <a:p>
            <a:pPr>
              <a:lnSpc>
                <a:spcPct val="107000"/>
              </a:lnSpc>
              <a:spcAft>
                <a:spcPts val="800"/>
              </a:spcAft>
            </a:pPr>
            <a:endParaRPr lang="fr-FR" sz="1800" b="1"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728639"/>
            <a:ext cx="10806083" cy="3077766"/>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gn="just"/>
            <a:r>
              <a:rPr lang="fr-FR" sz="1400" b="0" dirty="0">
                <a:solidFill>
                  <a:schemeClr val="tx1"/>
                </a:solidFill>
                <a:effectLst/>
                <a:latin typeface="Calibri" panose="020F0502020204030204" pitchFamily="34" charset="0"/>
                <a:ea typeface="Calibri" panose="020F0502020204030204" pitchFamily="34" charset="0"/>
              </a:rPr>
              <a:t>Le Directeur Immobilier est un levier de la performance de l’entreprise, engagé au service de la raison d’être quand elle existe. Il </a:t>
            </a:r>
            <a:r>
              <a:rPr lang="fr-FR" sz="1400" b="0" dirty="0">
                <a:solidFill>
                  <a:schemeClr val="tx1"/>
                </a:solidFill>
                <a:latin typeface="Calibri" panose="020F0502020204030204" pitchFamily="34" charset="0"/>
              </a:rPr>
              <a:t>est un pivot pour la réalisation des ambitions, du fait de sa connaissance de tous les métiers, et de ses relations avec l’ensemble des services : DRH, DSI, Direction Financière, Direction RSE, Direction de la communication… Il fournit aux différentes directions les locaux et terrains, et des services innovants et numériques, adaptés et adaptables, en faveur du bien-être, de la santé-sécurité des salariés, et respectueux de l’environnement. Il accompagne la stratégie de décarbonation de l’entreprise et les tendances sociétales que l’entreprise doit prendre en compte (nouvelles pratiques managériales et collaboratives, travail à distance…) . </a:t>
            </a:r>
          </a:p>
          <a:p>
            <a:pPr algn="just"/>
            <a:endParaRPr lang="fr-FR" sz="1400" b="0" dirty="0">
              <a:solidFill>
                <a:schemeClr val="tx1"/>
              </a:solidFill>
              <a:latin typeface="Calibri" panose="020F0502020204030204" pitchFamily="34" charset="0"/>
            </a:endParaRPr>
          </a:p>
          <a:p>
            <a:pPr algn="just"/>
            <a:r>
              <a:rPr lang="fr-FR" sz="1400" b="0" dirty="0">
                <a:solidFill>
                  <a:srgbClr val="111111"/>
                </a:solidFill>
                <a:latin typeface="-apple-system"/>
              </a:rPr>
              <a:t>Le directeur immobilier créé de la valeur en optimisant les ressources, en gérant les risques et en contribuant à la croissance de l’entreprise grâce notamment à une gestion efficace du patrimoine immobilier. Son périmètre d’action est large au sien de l’entreprise, avec ses équipes :  il va de la définition de la straté</a:t>
            </a:r>
            <a:r>
              <a:rPr lang="fr-FR" sz="1400" dirty="0">
                <a:solidFill>
                  <a:srgbClr val="111111"/>
                </a:solidFill>
                <a:effectLst/>
                <a:latin typeface="-apple-system"/>
              </a:rPr>
              <a:t>gie</a:t>
            </a:r>
            <a:r>
              <a:rPr lang="fr-FR" sz="1400" b="0" dirty="0">
                <a:solidFill>
                  <a:srgbClr val="111111"/>
                </a:solidFill>
                <a:effectLst/>
                <a:latin typeface="-apple-system"/>
              </a:rPr>
              <a:t> à long terme pour le portefeuille immobilier de l’entreprise, la gestion de la </a:t>
            </a:r>
            <a:r>
              <a:rPr lang="fr-FR" sz="1400" dirty="0">
                <a:solidFill>
                  <a:srgbClr val="111111"/>
                </a:solidFill>
                <a:effectLst/>
                <a:latin typeface="-apple-system"/>
              </a:rPr>
              <a:t>valeur du patrimoine immobilier</a:t>
            </a:r>
            <a:r>
              <a:rPr lang="fr-FR" sz="1400" b="0" dirty="0">
                <a:solidFill>
                  <a:srgbClr val="111111"/>
                </a:solidFill>
                <a:effectLst/>
                <a:latin typeface="-apple-system"/>
              </a:rPr>
              <a:t>, à la </a:t>
            </a:r>
            <a:r>
              <a:rPr lang="fr-FR" sz="1400" dirty="0">
                <a:solidFill>
                  <a:srgbClr val="111111"/>
                </a:solidFill>
                <a:effectLst/>
                <a:latin typeface="-apple-system"/>
              </a:rPr>
              <a:t>bonne coordination des projets de construction</a:t>
            </a:r>
            <a:r>
              <a:rPr lang="fr-FR" sz="1400" b="0" dirty="0">
                <a:solidFill>
                  <a:srgbClr val="111111"/>
                </a:solidFill>
                <a:effectLst/>
                <a:latin typeface="-apple-system"/>
              </a:rPr>
              <a:t>, de rénovation ou de déménagement, pour une livraison des projets dans le respect des délais et des budgets.</a:t>
            </a:r>
          </a:p>
          <a:p>
            <a:endParaRPr lang="fr-FR" sz="1400" b="0" dirty="0">
              <a:solidFill>
                <a:schemeClr val="tx1"/>
              </a:solidFill>
              <a:effectLst/>
              <a:latin typeface="Times New Roman" panose="02020603050405020304" pitchFamily="18" charset="0"/>
              <a:ea typeface="Times New Roman" panose="02020603050405020304" pitchFamily="18" charset="0"/>
            </a:endParaRPr>
          </a:p>
          <a:p>
            <a:endParaRPr lang="fr-FR" kern="0" dirty="0">
              <a:solidFill>
                <a:srgbClr val="595959"/>
              </a:solidFill>
            </a:endParaRPr>
          </a:p>
        </p:txBody>
      </p:sp>
    </p:spTree>
    <p:extLst>
      <p:ext uri="{BB962C8B-B14F-4D97-AF65-F5344CB8AC3E}">
        <p14:creationId xmlns:p14="http://schemas.microsoft.com/office/powerpoint/2010/main" val="414454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que doit jouer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728639"/>
            <a:ext cx="10588038" cy="3761286"/>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400" b="0" dirty="0">
                <a:solidFill>
                  <a:schemeClr val="tx1"/>
                </a:solidFill>
                <a:latin typeface="Calibri" panose="020F0502020204030204" pitchFamily="34" charset="0"/>
              </a:rPr>
              <a:t>Les premiers contacts avec l’ADI m’ont tout de suite démontré tout l’intérêt et la force d’adhérer à l’ADI : une association qui est reconnue pour son professionnalisme et de la qualité des membres qui la constituent.</a:t>
            </a:r>
          </a:p>
          <a:p>
            <a:pPr>
              <a:lnSpc>
                <a:spcPct val="107000"/>
              </a:lnSpc>
              <a:spcAft>
                <a:spcPts val="800"/>
              </a:spcAft>
            </a:pPr>
            <a:r>
              <a:rPr lang="fr-FR" sz="1400" b="0" dirty="0">
                <a:solidFill>
                  <a:schemeClr val="tx1"/>
                </a:solidFill>
                <a:latin typeface="Calibri" panose="020F0502020204030204" pitchFamily="34" charset="0"/>
              </a:rPr>
              <a:t>Je partage totalement la raison d’être de l’ADI de fédérer les professionnels de l'immobilier dans les entreprises, de les accompagner à travers les actions d'information, de formation et de partage. Sa mobilisation permanente en fait un vecteur d’influence performant.</a:t>
            </a:r>
          </a:p>
          <a:p>
            <a:pPr>
              <a:lnSpc>
                <a:spcPct val="107000"/>
              </a:lnSpc>
              <a:spcAft>
                <a:spcPts val="800"/>
              </a:spcAft>
            </a:pPr>
            <a:r>
              <a:rPr lang="fr-FR" sz="1400" b="0" dirty="0">
                <a:solidFill>
                  <a:schemeClr val="tx1"/>
                </a:solidFill>
                <a:latin typeface="Calibri" panose="020F0502020204030204" pitchFamily="34" charset="0"/>
              </a:rPr>
              <a:t>Pour moi, l’ADI doit poursuivre ses actions de</a:t>
            </a:r>
          </a:p>
          <a:p>
            <a:pPr marL="285750" indent="-285750">
              <a:lnSpc>
                <a:spcPct val="107000"/>
              </a:lnSpc>
              <a:spcAft>
                <a:spcPts val="800"/>
              </a:spcAft>
              <a:buFontTx/>
              <a:buChar char="-"/>
            </a:pPr>
            <a:r>
              <a:rPr lang="fr-FR" sz="1400" b="0" dirty="0">
                <a:solidFill>
                  <a:schemeClr val="tx1"/>
                </a:solidFill>
                <a:latin typeface="Calibri" panose="020F0502020204030204" pitchFamily="34" charset="0"/>
              </a:rPr>
              <a:t>Promotion de la communauté des adhérents, en les accompagnant dans la construction de leur stratégie immobilière et en renforçant la filière professionnelle, confirmant que c’est un métier pivot dans l’organisation d’une entreprise.</a:t>
            </a:r>
          </a:p>
          <a:p>
            <a:pPr marL="285750" indent="-285750">
              <a:lnSpc>
                <a:spcPct val="107000"/>
              </a:lnSpc>
              <a:spcAft>
                <a:spcPts val="800"/>
              </a:spcAft>
              <a:buFontTx/>
              <a:buChar char="-"/>
            </a:pPr>
            <a:r>
              <a:rPr lang="fr-FR" sz="1400" b="0" dirty="0">
                <a:solidFill>
                  <a:schemeClr val="tx1"/>
                </a:solidFill>
                <a:latin typeface="Calibri" panose="020F0502020204030204" pitchFamily="34" charset="0"/>
              </a:rPr>
              <a:t>Etudes et recherches pour renforcer la connaissance autour de l'immobilier d'entreprise, en poursuivant le travail de veille et d’anticipation les évolutions en synergies avec les acteurs du secteur, innover et favoriser la digitalisation.</a:t>
            </a:r>
          </a:p>
          <a:p>
            <a:pPr marL="285750" indent="-285750">
              <a:lnSpc>
                <a:spcPct val="107000"/>
              </a:lnSpc>
              <a:spcAft>
                <a:spcPts val="800"/>
              </a:spcAft>
              <a:buFontTx/>
              <a:buChar char="-"/>
            </a:pPr>
            <a:r>
              <a:rPr lang="fr-FR" sz="1400" b="0" dirty="0">
                <a:solidFill>
                  <a:schemeClr val="tx1"/>
                </a:solidFill>
                <a:latin typeface="Calibri" panose="020F0502020204030204" pitchFamily="34" charset="0"/>
              </a:rPr>
              <a:t>Défense des intérêts de l’immobilier et d'influence notamment pour les enjeux réglementaires dans un contexte de tension dans le domaine de l’immobilier qui peut impacter les modèles et la gestion des ressources.</a:t>
            </a:r>
          </a:p>
          <a:p>
            <a:pPr>
              <a:lnSpc>
                <a:spcPct val="107000"/>
              </a:lnSpc>
              <a:spcAft>
                <a:spcPts val="800"/>
              </a:spcAft>
            </a:pPr>
            <a:r>
              <a:rPr lang="fr-FR" sz="1400" b="0" dirty="0">
                <a:solidFill>
                  <a:schemeClr val="tx1"/>
                </a:solidFill>
                <a:latin typeface="Calibri" panose="020F0502020204030204" pitchFamily="34" charset="0"/>
              </a:rPr>
              <a:t> </a:t>
            </a:r>
          </a:p>
          <a:p>
            <a:endParaRPr lang="fr-FR" kern="0" dirty="0">
              <a:solidFill>
                <a:srgbClr val="595959"/>
              </a:solidFill>
            </a:endParaRPr>
          </a:p>
        </p:txBody>
      </p:sp>
    </p:spTree>
    <p:extLst>
      <p:ext uri="{BB962C8B-B14F-4D97-AF65-F5344CB8AC3E}">
        <p14:creationId xmlns:p14="http://schemas.microsoft.com/office/powerpoint/2010/main" val="131656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Mon engagement actuel et à venir au sein de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728639"/>
            <a:ext cx="9736268" cy="2585323"/>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gn="just"/>
            <a:r>
              <a:rPr lang="fr-FR" sz="1400" b="0" dirty="0">
                <a:solidFill>
                  <a:schemeClr val="tx1"/>
                </a:solidFill>
                <a:latin typeface="Calibri" panose="020F0502020204030204" pitchFamily="34" charset="0"/>
              </a:rPr>
              <a:t>Je suis membre de l’ADI depuis peu mais j’ai tout de suite réalisé bien la valeur ajoutée des échanges au sein des forums ou échanges auxquels j’ai pu participer.  Comme beaucoup, j’ai pu observer la richesse des thématiques, des études proposées, des groupes de travail en cours…</a:t>
            </a:r>
          </a:p>
          <a:p>
            <a:pPr algn="just"/>
            <a:endParaRPr lang="fr-FR" sz="1400" b="0" dirty="0">
              <a:solidFill>
                <a:schemeClr val="tx1"/>
              </a:solidFill>
              <a:latin typeface="Calibri" panose="020F0502020204030204" pitchFamily="34" charset="0"/>
            </a:endParaRPr>
          </a:p>
          <a:p>
            <a:pPr algn="just"/>
            <a:r>
              <a:rPr lang="fr-FR" sz="1400" b="0" dirty="0">
                <a:solidFill>
                  <a:schemeClr val="tx1"/>
                </a:solidFill>
                <a:latin typeface="Calibri" panose="020F0502020204030204" pitchFamily="34" charset="0"/>
              </a:rPr>
              <a:t>En devenant administrateur de l’ADI, je souhaite jouer un rôle actif au sein de cette association, apporter tout mon engagement et ma motivation à des groupes de travails, à des tables rondes et pour promouvoir l’ADI. Je souhaite mettre à profit de l’association mes différentes expériences professionnelles et d’administratrice d’associations professionnelles (ex. AFRC) et la vision que j’acquière grâce aux caractéristiques très diverses et particulières du parc que je gère.</a:t>
            </a:r>
          </a:p>
          <a:p>
            <a:pPr algn="just"/>
            <a:endParaRPr lang="fr-FR" sz="1400" b="0" dirty="0">
              <a:solidFill>
                <a:schemeClr val="tx1"/>
              </a:solidFill>
              <a:latin typeface="Calibri" panose="020F0502020204030204" pitchFamily="34" charset="0"/>
            </a:endParaRPr>
          </a:p>
          <a:p>
            <a:pPr algn="just"/>
            <a:r>
              <a:rPr lang="fr-FR" sz="1400" b="0" dirty="0">
                <a:solidFill>
                  <a:schemeClr val="tx1"/>
                </a:solidFill>
                <a:latin typeface="Calibri" panose="020F0502020204030204" pitchFamily="34" charset="0"/>
              </a:rPr>
              <a:t>Je serai très heureuse de contribuer à valoriser ce métier de Directeur Immobilier qui est passionnant.</a:t>
            </a:r>
          </a:p>
          <a:p>
            <a:pPr algn="just"/>
            <a:endParaRPr lang="fr-FR" sz="1400" b="0" dirty="0">
              <a:solidFill>
                <a:schemeClr val="tx1"/>
              </a:solidFill>
              <a:latin typeface="Calibri" panose="020F0502020204030204" pitchFamily="34" charset="0"/>
            </a:endParaRPr>
          </a:p>
          <a:p>
            <a:pPr algn="just"/>
            <a:endParaRPr lang="fr-FR" sz="14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76538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C318DBB163BE468261D1A007F687C7" ma:contentTypeVersion="13" ma:contentTypeDescription="Crée un document." ma:contentTypeScope="" ma:versionID="1e786581b07f4cbac212ab37b314343c">
  <xsd:schema xmlns:xsd="http://www.w3.org/2001/XMLSchema" xmlns:xs="http://www.w3.org/2001/XMLSchema" xmlns:p="http://schemas.microsoft.com/office/2006/metadata/properties" xmlns:ns2="531158ee-ae32-41f3-bd3b-33a421ad7b0b" xmlns:ns3="911c7c74-8f11-4951-b063-d4cc7524b840" targetNamespace="http://schemas.microsoft.com/office/2006/metadata/properties" ma:root="true" ma:fieldsID="5f4746b4c138e354af73bbdf89a8a180" ns2:_="" ns3:_="">
    <xsd:import namespace="531158ee-ae32-41f3-bd3b-33a421ad7b0b"/>
    <xsd:import namespace="911c7c74-8f11-4951-b063-d4cc7524b84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1158ee-ae32-41f3-bd3b-33a421ad7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11c7c74-8f11-4951-b063-d4cc7524b840"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911c7c74-8f11-4951-b063-d4cc7524b840">
      <UserInfo>
        <DisplayName>Morgane Isella</DisplayName>
        <AccountId>9</AccountId>
        <AccountType/>
      </UserInfo>
      <UserInfo>
        <DisplayName>ADI Evenements</DisplayName>
        <AccountId>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0DD8C6-233F-4369-B501-89D2EF1F9986}">
  <ds:schemaRefs>
    <ds:schemaRef ds:uri="531158ee-ae32-41f3-bd3b-33a421ad7b0b"/>
    <ds:schemaRef ds:uri="911c7c74-8f11-4951-b063-d4cc7524b8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21DBD45-1C51-4C10-BDAB-CEEBE9B66960}">
  <ds:schemaRefs>
    <ds:schemaRef ds:uri="531158ee-ae32-41f3-bd3b-33a421ad7b0b"/>
    <ds:schemaRef ds:uri="911c7c74-8f11-4951-b063-d4cc7524b84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A3AF2DF-3E80-4CEC-847F-8B76FEE0E5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3925</TotalTime>
  <Words>891</Words>
  <Application>Microsoft Office PowerPoint</Application>
  <PresentationFormat>Grand écran</PresentationFormat>
  <Paragraphs>45</Paragraphs>
  <Slides>5</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-apple-system</vt:lpstr>
      <vt:lpstr>Arial</vt:lpstr>
      <vt:lpstr>Calibri</vt:lpstr>
      <vt:lpstr>EDF 2020</vt:lpstr>
      <vt:lpstr>Times New Roman</vt:lpstr>
      <vt:lpstr>Wingdings</vt:lpstr>
      <vt:lpstr>Office Theme</vt:lpstr>
      <vt:lpstr>Présentation PowerPoint</vt:lpstr>
      <vt:lpstr> PROFESSION DE FOI</vt:lpstr>
      <vt:lpstr> PROFESSION DE FOI</vt:lpstr>
      <vt:lpstr> PROFESSION DE FOI</vt:lpstr>
      <vt:lpstr> PROFESSION DE FOI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lrgapp</dc:creator>
  <cp:lastModifiedBy>SALAUN Gaelle</cp:lastModifiedBy>
  <cp:revision>19</cp:revision>
  <dcterms:created xsi:type="dcterms:W3CDTF">2018-06-19T08:48:04Z</dcterms:created>
  <dcterms:modified xsi:type="dcterms:W3CDTF">2024-05-19T16:04:30Z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0x010100DAC318DBB163BE468261D1A007F687C7</vt:lpwstr>
  </property>
  <property fmtid="{D5CDD505-2E9C-101B-9397-08002B2CF9AE}" pid="3" name="MSIP_Label_2d26f538-337a-4593-a7e6-123667b1a538_Enabled">
    <vt:lpwstr>true</vt:lpwstr>
  </property>
  <property fmtid="{D5CDD505-2E9C-101B-9397-08002B2CF9AE}" pid="4" name="MSIP_Label_2d26f538-337a-4593-a7e6-123667b1a538_SetDate">
    <vt:lpwstr>2024-05-12T10:28:14Z</vt:lpwstr>
  </property>
  <property fmtid="{D5CDD505-2E9C-101B-9397-08002B2CF9AE}" pid="5" name="MSIP_Label_2d26f538-337a-4593-a7e6-123667b1a538_Method">
    <vt:lpwstr>Standard</vt:lpwstr>
  </property>
  <property fmtid="{D5CDD505-2E9C-101B-9397-08002B2CF9AE}" pid="6" name="MSIP_Label_2d26f538-337a-4593-a7e6-123667b1a538_Name">
    <vt:lpwstr>C1 Interne</vt:lpwstr>
  </property>
  <property fmtid="{D5CDD505-2E9C-101B-9397-08002B2CF9AE}" pid="7" name="MSIP_Label_2d26f538-337a-4593-a7e6-123667b1a538_SiteId">
    <vt:lpwstr>e242425b-70fc-44dc-9ddf-c21e304e6c80</vt:lpwstr>
  </property>
  <property fmtid="{D5CDD505-2E9C-101B-9397-08002B2CF9AE}" pid="8" name="MSIP_Label_2d26f538-337a-4593-a7e6-123667b1a538_ActionId">
    <vt:lpwstr>d2a43834-d943-4e06-8e4b-2004b376f9e8</vt:lpwstr>
  </property>
  <property fmtid="{D5CDD505-2E9C-101B-9397-08002B2CF9AE}" pid="9" name="MSIP_Label_2d26f538-337a-4593-a7e6-123667b1a538_ContentBits">
    <vt:lpwstr>0</vt:lpwstr>
  </property>
</Properties>
</file>